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325" r:id="rId2"/>
    <p:sldId id="306" r:id="rId3"/>
    <p:sldId id="316" r:id="rId4"/>
    <p:sldId id="320" r:id="rId5"/>
    <p:sldId id="311" r:id="rId6"/>
    <p:sldId id="322" r:id="rId7"/>
    <p:sldId id="326" r:id="rId8"/>
    <p:sldId id="327" r:id="rId9"/>
    <p:sldId id="328" r:id="rId10"/>
    <p:sldId id="314" r:id="rId11"/>
    <p:sldId id="310" r:id="rId12"/>
    <p:sldId id="319" r:id="rId13"/>
    <p:sldId id="317" r:id="rId14"/>
    <p:sldId id="308" r:id="rId15"/>
    <p:sldId id="323" r:id="rId16"/>
    <p:sldId id="330" r:id="rId17"/>
    <p:sldId id="321" r:id="rId18"/>
    <p:sldId id="309" r:id="rId19"/>
    <p:sldId id="307" r:id="rId20"/>
    <p:sldId id="315" r:id="rId21"/>
    <p:sldId id="3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2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16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77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04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9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88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8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0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22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42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6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thet.or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Gynaecology and Obstetrics equipment</a:t>
            </a:r>
            <a:endParaRPr lang="en-GB" sz="4400" dirty="0"/>
          </a:p>
        </p:txBody>
      </p:sp>
      <p:sp>
        <p:nvSpPr>
          <p:cNvPr id="4" name="Rechthoek 3"/>
          <p:cNvSpPr/>
          <p:nvPr/>
        </p:nvSpPr>
        <p:spPr>
          <a:xfrm>
            <a:off x="5775719" y="5828057"/>
            <a:ext cx="567203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Module </a:t>
            </a:r>
            <a:r>
              <a:rPr lang="en-GB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279 </a:t>
            </a: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Medical </a:t>
            </a:r>
            <a:r>
              <a:rPr lang="en-GB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 </a:t>
            </a: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GB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775719" y="5472254"/>
            <a:ext cx="629774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GB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GB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18.2  Maintaining Gynaecology and </a:t>
            </a:r>
            <a:r>
              <a:rPr lang="en-GB" b="1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bstetrics equipment </a:t>
            </a:r>
            <a:endParaRPr lang="en-GB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76250" y="1928604"/>
            <a:ext cx="538629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49263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Equipment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used in gynaecological investigations</a:t>
            </a:r>
          </a:p>
          <a:p>
            <a:pPr marL="285750" indent="-285750" defTabSz="449263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Equipment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used in labour and delivery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766194" y="5032662"/>
            <a:ext cx="6307274" cy="424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18.2.1  </a:t>
            </a:r>
            <a:r>
              <a:rPr lang="en-GB" sz="18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the equipment used in a gynaecology and obstetrics unit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1695197"/>
            <a:ext cx="3064934" cy="32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379557" y="1855398"/>
            <a:ext cx="8024284" cy="1055910"/>
          </a:xfrm>
        </p:spPr>
        <p:txBody>
          <a:bodyPr>
            <a:normAutofit/>
          </a:bodyPr>
          <a:lstStyle/>
          <a:p>
            <a:pPr algn="ctr"/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 used in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gynaecology</a:t>
            </a:r>
            <a:b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100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(next to that used during general surgery)</a:t>
            </a:r>
            <a:endParaRPr lang="en-GB" sz="4000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b="9218"/>
          <a:stretch/>
        </p:blipFill>
        <p:spPr>
          <a:xfrm>
            <a:off x="4001756" y="2911308"/>
            <a:ext cx="4340728" cy="30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67703" y="474663"/>
            <a:ext cx="11317759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Laparoscope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5" name="Rechthoek 4"/>
          <p:cNvSpPr/>
          <p:nvPr/>
        </p:nvSpPr>
        <p:spPr>
          <a:xfrm>
            <a:off x="467703" y="2816409"/>
            <a:ext cx="5751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During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laparoscopy</a:t>
            </a:r>
            <a:r>
              <a:rPr lang="en-GB" dirty="0">
                <a:latin typeface="+mj-lt"/>
              </a:rPr>
              <a:t>, the surgeon makes one or more small incisions in the abdomen. These allow the surgeon to insert the laparoscope, small surgical </a:t>
            </a:r>
            <a:r>
              <a:rPr lang="en-GB" dirty="0" smtClean="0">
                <a:latin typeface="+mj-lt"/>
              </a:rPr>
              <a:t>tools. 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See lecture on Endoscopy in Med. Instrumentation I</a:t>
            </a:r>
            <a:endParaRPr lang="en-GB" dirty="0">
              <a:latin typeface="+mj-lt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359" y="1416228"/>
            <a:ext cx="4889416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67703" y="474663"/>
            <a:ext cx="11317759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Insufflator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9" y="1982018"/>
            <a:ext cx="6126795" cy="363138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7095066" y="3039577"/>
            <a:ext cx="4153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An </a:t>
            </a:r>
            <a:r>
              <a:rPr lang="nl-NL" b="1" dirty="0">
                <a:solidFill>
                  <a:srgbClr val="7030A0"/>
                </a:solidFill>
                <a:latin typeface="Calibri Light" panose="020F0302020204030204"/>
              </a:rPr>
              <a:t>insufflator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(Latin insufflatio "blowing on" or "into") 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is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used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to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blow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an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inert gas into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the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Calibri Light" panose="020F0302020204030204"/>
              </a:rPr>
              <a:t>abdominal</a:t>
            </a:r>
            <a:r>
              <a:rPr lang="nl-NL" dirty="0" smtClean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cavity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to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expand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workroom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ro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reduce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Calibri Light" panose="020F0302020204030204"/>
              </a:rPr>
              <a:t>obstruction</a:t>
            </a:r>
            <a:r>
              <a:rPr lang="nl-NL" dirty="0">
                <a:solidFill>
                  <a:srgbClr val="000000"/>
                </a:solidFill>
                <a:latin typeface="Calibri Light" panose="020F0302020204030204"/>
              </a:rPr>
              <a:t>. </a:t>
            </a:r>
            <a:r>
              <a:rPr lang="nl-NL" dirty="0" err="1" smtClean="0">
                <a:solidFill>
                  <a:srgbClr val="000000"/>
                </a:solidFill>
                <a:latin typeface="Calibri Light" panose="020F0302020204030204"/>
              </a:rPr>
              <a:t>Pressure</a:t>
            </a:r>
            <a:r>
              <a:rPr lang="nl-NL" dirty="0" smtClean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Calibri Light" panose="020F0302020204030204"/>
              </a:rPr>
              <a:t>and</a:t>
            </a:r>
            <a:r>
              <a:rPr lang="nl-NL" dirty="0" smtClean="0">
                <a:solidFill>
                  <a:srgbClr val="000000"/>
                </a:solidFill>
                <a:latin typeface="Calibri Light" panose="020F0302020204030204"/>
              </a:rPr>
              <a:t> volume of </a:t>
            </a:r>
            <a:r>
              <a:rPr lang="nl-NL" dirty="0" err="1" smtClean="0">
                <a:solidFill>
                  <a:srgbClr val="000000"/>
                </a:solidFill>
                <a:latin typeface="Calibri Light" panose="020F0302020204030204"/>
              </a:rPr>
              <a:t>the</a:t>
            </a:r>
            <a:r>
              <a:rPr lang="nl-NL" dirty="0" smtClean="0">
                <a:solidFill>
                  <a:srgbClr val="000000"/>
                </a:solidFill>
                <a:latin typeface="Calibri Light" panose="020F0302020204030204"/>
              </a:rPr>
              <a:t> gas </a:t>
            </a:r>
            <a:r>
              <a:rPr lang="nl-NL" dirty="0" err="1" smtClean="0">
                <a:solidFill>
                  <a:srgbClr val="000000"/>
                </a:solidFill>
                <a:latin typeface="Calibri Light" panose="020F0302020204030204"/>
              </a:rPr>
              <a:t>can</a:t>
            </a:r>
            <a:r>
              <a:rPr lang="nl-NL" dirty="0" smtClean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Calibri Light" panose="020F0302020204030204"/>
              </a:rPr>
              <a:t>be</a:t>
            </a:r>
            <a:r>
              <a:rPr lang="nl-NL" dirty="0" smtClean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Calibri Light" panose="020F0302020204030204"/>
              </a:rPr>
              <a:t>controlled</a:t>
            </a:r>
            <a:r>
              <a:rPr lang="nl-NL" dirty="0" smtClean="0">
                <a:solidFill>
                  <a:srgbClr val="000000"/>
                </a:solidFill>
                <a:latin typeface="Calibri Light" panose="020F0302020204030204"/>
              </a:rPr>
              <a:t>. </a:t>
            </a:r>
            <a:endParaRPr lang="nl-NL" dirty="0">
              <a:solidFill>
                <a:srgbClr val="00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06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74713" y="474663"/>
            <a:ext cx="11317287" cy="673100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Vaginal </a:t>
            </a:r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ultrasound 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76" y="2035595"/>
            <a:ext cx="5410778" cy="381529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117" y="1885878"/>
            <a:ext cx="4710608" cy="2913139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716281" y="4943911"/>
            <a:ext cx="4998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Longitudinal </a:t>
            </a:r>
            <a:r>
              <a:rPr lang="en-GB" dirty="0">
                <a:latin typeface="+mj-lt"/>
              </a:rPr>
              <a:t>transvaginal ultrasound demonstrating intrauterine pregnancy on the </a:t>
            </a:r>
            <a:r>
              <a:rPr lang="en-GB" dirty="0" smtClean="0">
                <a:latin typeface="+mj-lt"/>
              </a:rPr>
              <a:t>left</a:t>
            </a:r>
            <a:endParaRPr lang="en-US" dirty="0">
              <a:latin typeface="+mj-lt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7338278" y="5874821"/>
            <a:ext cx="4064126" cy="36933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further discussed during Imaging lectures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84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955845" y="3159522"/>
            <a:ext cx="5958417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 used in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obstetrics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12130" y="120580"/>
            <a:ext cx="7639051" cy="1114425"/>
          </a:xfrm>
        </p:spPr>
        <p:txBody>
          <a:bodyPr>
            <a:normAutofit fontScale="90000"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Transabdominal</a:t>
            </a:r>
            <a:b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ultrasound imaging during pregnancy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82358"/>
            <a:ext cx="7423229" cy="2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3" name="Rechthoek 2"/>
          <p:cNvSpPr/>
          <p:nvPr/>
        </p:nvSpPr>
        <p:spPr>
          <a:xfrm>
            <a:off x="3668237" y="1657988"/>
            <a:ext cx="4843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Ultrasound imaging is an </a:t>
            </a:r>
            <a:r>
              <a:rPr lang="en-GB" dirty="0">
                <a:latin typeface="+mj-lt"/>
              </a:rPr>
              <a:t>important way to monitor a pregnancy. </a:t>
            </a:r>
            <a:r>
              <a:rPr lang="en-GB" dirty="0" smtClean="0">
                <a:latin typeface="+mj-lt"/>
              </a:rPr>
              <a:t> This </a:t>
            </a:r>
            <a:r>
              <a:rPr lang="en-GB" dirty="0">
                <a:latin typeface="+mj-lt"/>
              </a:rPr>
              <a:t>is done </a:t>
            </a:r>
            <a:r>
              <a:rPr lang="en-GB" dirty="0" smtClean="0">
                <a:latin typeface="+mj-lt"/>
              </a:rPr>
              <a:t>to:</a:t>
            </a:r>
          </a:p>
        </p:txBody>
      </p:sp>
      <p:sp>
        <p:nvSpPr>
          <p:cNvPr id="5" name="Rechthoek 4"/>
          <p:cNvSpPr/>
          <p:nvPr/>
        </p:nvSpPr>
        <p:spPr>
          <a:xfrm>
            <a:off x="2824042" y="4693065"/>
            <a:ext cx="7911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Ultrasound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imaging may be done at any time throughout the pregnancy, but usually happens at the 12th week (dating scan) and the 20th week (detailed scan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).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2"/>
          <a:srcRect l="9928" t="13423" r="10008" b="21545"/>
          <a:stretch/>
        </p:blipFill>
        <p:spPr>
          <a:xfrm>
            <a:off x="8511908" y="137899"/>
            <a:ext cx="3536223" cy="2120768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>
          <a:xfrm>
            <a:off x="8920544" y="2257302"/>
            <a:ext cx="2718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b="1" i="1" dirty="0">
                <a:solidFill>
                  <a:srgbClr val="000000"/>
                </a:solidFill>
                <a:latin typeface="+mj-lt"/>
              </a:rPr>
              <a:t>A </a:t>
            </a:r>
            <a:r>
              <a:rPr lang="en-GB" b="1" i="1" dirty="0" smtClean="0">
                <a:solidFill>
                  <a:srgbClr val="000000"/>
                </a:solidFill>
                <a:latin typeface="+mj-lt"/>
              </a:rPr>
              <a:t>‘dating scan’ </a:t>
            </a:r>
            <a:r>
              <a:rPr lang="en-GB" b="1" i="1" dirty="0">
                <a:solidFill>
                  <a:srgbClr val="000000"/>
                </a:solidFill>
                <a:latin typeface="+mj-lt"/>
              </a:rPr>
              <a:t>at 12 weeks.</a:t>
            </a:r>
          </a:p>
        </p:txBody>
      </p:sp>
      <p:sp>
        <p:nvSpPr>
          <p:cNvPr id="10" name="Rechthoek 9"/>
          <p:cNvSpPr/>
          <p:nvPr/>
        </p:nvSpPr>
        <p:spPr>
          <a:xfrm>
            <a:off x="863600" y="5491865"/>
            <a:ext cx="11006668" cy="646331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Ultrasound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imaging is ideal for this purpose since it emits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no radiation, is portable, and allows for real-time imaging. Further detail will be discussed during Imaging Equipment in Term 9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03" y="1450634"/>
            <a:ext cx="3274397" cy="3267618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3442027" y="2446262"/>
            <a:ext cx="76978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predict problems with the mother;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confirm that a pregnancy is present inside the uterus;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estimate the gestational age;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determine the number of foetuses and placentae;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evaluate for an ectopic pregnancy and first trimester bleeding;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assess for early signs of anomalies.</a:t>
            </a:r>
          </a:p>
        </p:txBody>
      </p:sp>
      <p:sp>
        <p:nvSpPr>
          <p:cNvPr id="13" name="Rechthoek 12"/>
          <p:cNvSpPr/>
          <p:nvPr/>
        </p:nvSpPr>
        <p:spPr>
          <a:xfrm>
            <a:off x="3668237" y="4247385"/>
            <a:ext cx="5331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This test is not painful and causes no harm to the baby.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139993"/>
            <a:ext cx="9304244" cy="1114425"/>
          </a:xfrm>
        </p:spPr>
        <p:txBody>
          <a:bodyPr>
            <a:normAutofit fontScale="90000"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Endo-vaginal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ultrasound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imaging during pregnancy 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Vital Signs</a:t>
            </a:r>
            <a:endParaRPr lang="en-GB" sz="2000" dirty="0"/>
          </a:p>
        </p:txBody>
      </p:sp>
      <p:sp>
        <p:nvSpPr>
          <p:cNvPr id="12" name="Rechthoek 11"/>
          <p:cNvSpPr/>
          <p:nvPr/>
        </p:nvSpPr>
        <p:spPr>
          <a:xfrm>
            <a:off x="476250" y="1431460"/>
            <a:ext cx="105400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 smtClean="0">
                <a:solidFill>
                  <a:srgbClr val="7030A0"/>
                </a:solidFill>
                <a:latin typeface="+mj-lt"/>
              </a:rPr>
              <a:t>Endo-vaginal 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ultrasound: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this ultrasound is typically used </a:t>
            </a:r>
            <a:r>
              <a:rPr lang="en-GB" sz="2000" b="1" dirty="0">
                <a:solidFill>
                  <a:srgbClr val="7030A0"/>
                </a:solidFill>
                <a:latin typeface="+mj-lt"/>
              </a:rPr>
              <a:t>early in pregnancy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. A small ultrasound transducer is inserted into the vagina and rests against the back of the vagina. Pictures can then be taken of the baby's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heart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as early as 12 weeks into the pregnancy.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8" y="3167340"/>
            <a:ext cx="4582615" cy="307689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6251" r="7398" b="8412"/>
          <a:stretch/>
        </p:blipFill>
        <p:spPr>
          <a:xfrm>
            <a:off x="4725873" y="3135667"/>
            <a:ext cx="3612502" cy="306526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6254" t="10736" r="12630" b="20735"/>
          <a:stretch/>
        </p:blipFill>
        <p:spPr>
          <a:xfrm>
            <a:off x="8587979" y="3167340"/>
            <a:ext cx="3590768" cy="30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1089218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Foetal (heart) monitor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b="6084"/>
          <a:stretch/>
        </p:blipFill>
        <p:spPr>
          <a:xfrm>
            <a:off x="476250" y="1616370"/>
            <a:ext cx="3193122" cy="1829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" y="3626132"/>
            <a:ext cx="3193123" cy="2632169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4787704" y="1778193"/>
            <a:ext cx="5599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With a fetal </a:t>
            </a:r>
            <a:r>
              <a:rPr lang="en-GB" dirty="0">
                <a:latin typeface="+mj-lt"/>
              </a:rPr>
              <a:t>heart rate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monitor </a:t>
            </a:r>
            <a:r>
              <a:rPr lang="en-GB" dirty="0" smtClean="0">
                <a:latin typeface="+mj-lt"/>
              </a:rPr>
              <a:t>you can measure: 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1" dirty="0">
                <a:solidFill>
                  <a:srgbClr val="7030A0"/>
                </a:solidFill>
                <a:latin typeface="+mj-lt"/>
              </a:rPr>
              <a:t>the heart rate of the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fetus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latin typeface="+mj-lt"/>
              </a:rPr>
              <a:t>the strength and duration of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uterine contractions </a:t>
            </a:r>
            <a:r>
              <a:rPr lang="en-GB" dirty="0">
                <a:latin typeface="+mj-lt"/>
              </a:rPr>
              <a:t>of the </a:t>
            </a:r>
            <a:r>
              <a:rPr lang="en-GB" dirty="0" smtClean="0">
                <a:latin typeface="+mj-lt"/>
              </a:rPr>
              <a:t>mother during labour</a:t>
            </a:r>
            <a:endParaRPr lang="en-GB" dirty="0">
              <a:latin typeface="+mj-lt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4862960" y="3632025"/>
            <a:ext cx="5763763" cy="245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normal fetal heart rate is between 110 to 160 beats a minute.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beat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usually strong and </a:t>
            </a:r>
            <a:r>
              <a:rPr lang="en-GB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regular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It is normal to have some changes in the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fetal heart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rate during labor, but drastic changes in heart rate before or after a contraction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may indicate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that the fetus is in </a:t>
            </a:r>
            <a:r>
              <a:rPr lang="en-GB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distress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fetus with large changes in heart rate may need to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 removed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from the womb immediately, by Caesarean section.</a:t>
            </a:r>
            <a:endParaRPr lang="en-GB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1089218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extractor and pump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7" y="1364130"/>
            <a:ext cx="2288507" cy="3076477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3178557" y="1799105"/>
            <a:ext cx="7963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A vacuum extraction is a procedure </a:t>
            </a:r>
            <a:r>
              <a:rPr lang="en-GB" dirty="0" smtClean="0">
                <a:latin typeface="+mj-lt"/>
              </a:rPr>
              <a:t>sometimes (5% of cases in the US) </a:t>
            </a:r>
            <a:r>
              <a:rPr lang="en-GB" dirty="0">
                <a:latin typeface="+mj-lt"/>
              </a:rPr>
              <a:t>done during the course of vaginal </a:t>
            </a:r>
            <a:r>
              <a:rPr lang="en-GB" dirty="0" smtClean="0">
                <a:latin typeface="+mj-lt"/>
              </a:rPr>
              <a:t>childbirth</a:t>
            </a:r>
            <a:r>
              <a:rPr lang="en-GB" dirty="0">
                <a:latin typeface="+mj-lt"/>
              </a:rPr>
              <a:t>, especially if labor isn't progressing or if the baby's health depends on an immediate </a:t>
            </a:r>
            <a:r>
              <a:rPr lang="en-GB" dirty="0" smtClean="0">
                <a:latin typeface="+mj-lt"/>
              </a:rPr>
              <a:t>delivery.</a:t>
            </a:r>
          </a:p>
        </p:txBody>
      </p:sp>
      <p:sp>
        <p:nvSpPr>
          <p:cNvPr id="9" name="Rechthoek 8"/>
          <p:cNvSpPr/>
          <p:nvPr/>
        </p:nvSpPr>
        <p:spPr>
          <a:xfrm>
            <a:off x="1117599" y="4872538"/>
            <a:ext cx="4512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During vacuum extraction, a vacuum is applied to the baby's head to help guide the baby out of the birth canal. This is typically done during a contraction while the mother pushes. 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3071962"/>
            <a:ext cx="5579533" cy="296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8904818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Incubator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987" y="3149101"/>
            <a:ext cx="4089417" cy="29545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28" y="1436256"/>
            <a:ext cx="2648734" cy="4668211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558116" y="1755303"/>
            <a:ext cx="7727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An Infant incubator is a chamber which provides a protective, isolated environment for new-born babies. These include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pre-mature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babies (born too early) which are still small and weak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as well as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unhealthy full-term babies.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558116" y="3662174"/>
            <a:ext cx="35030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The </a:t>
            </a:r>
            <a:r>
              <a:rPr lang="en-GB" dirty="0">
                <a:latin typeface="+mj-lt"/>
              </a:rPr>
              <a:t>incubator consists of a transparent cabinet in which the baby is kept in </a:t>
            </a:r>
            <a:r>
              <a:rPr lang="en-GB" dirty="0" smtClean="0">
                <a:latin typeface="+mj-lt"/>
              </a:rPr>
              <a:t>an environment with optimal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temperature</a:t>
            </a:r>
            <a:r>
              <a:rPr lang="en-GB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and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moisture, </a:t>
            </a:r>
            <a:r>
              <a:rPr lang="en-GB" dirty="0">
                <a:latin typeface="+mj-lt"/>
              </a:rPr>
              <a:t>where </a:t>
            </a:r>
            <a:r>
              <a:rPr lang="en-GB" dirty="0" smtClean="0">
                <a:latin typeface="+mj-lt"/>
              </a:rPr>
              <a:t>the </a:t>
            </a:r>
            <a:r>
              <a:rPr lang="en-GB" dirty="0">
                <a:latin typeface="+mj-lt"/>
              </a:rPr>
              <a:t>baby </a:t>
            </a:r>
            <a:r>
              <a:rPr lang="en-GB" dirty="0" smtClean="0">
                <a:latin typeface="+mj-lt"/>
              </a:rPr>
              <a:t>needs minimal energy </a:t>
            </a:r>
            <a:r>
              <a:rPr lang="en-GB" dirty="0">
                <a:latin typeface="+mj-lt"/>
              </a:rPr>
              <a:t>to maintain normal body temperature. </a:t>
            </a:r>
          </a:p>
        </p:txBody>
      </p:sp>
    </p:spTree>
    <p:extLst>
      <p:ext uri="{BB962C8B-B14F-4D97-AF65-F5344CB8AC3E}">
        <p14:creationId xmlns:p14="http://schemas.microsoft.com/office/powerpoint/2010/main" val="19586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Gynaecology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Rechthoek 3"/>
          <p:cNvSpPr/>
          <p:nvPr/>
        </p:nvSpPr>
        <p:spPr>
          <a:xfrm>
            <a:off x="412130" y="17713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+mj-lt"/>
              </a:rPr>
              <a:t>Gynaecology </a:t>
            </a:r>
            <a:r>
              <a:rPr lang="en-GB" dirty="0" smtClean="0">
                <a:latin typeface="+mj-lt"/>
              </a:rPr>
              <a:t>is </a:t>
            </a:r>
            <a:r>
              <a:rPr lang="en-GB" dirty="0">
                <a:latin typeface="+mj-lt"/>
              </a:rPr>
              <a:t>the medical practice dealing with the health of the female reproductive systems (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vagina, uterus and ovaries</a:t>
            </a:r>
            <a:r>
              <a:rPr lang="en-GB" dirty="0">
                <a:latin typeface="+mj-lt"/>
              </a:rPr>
              <a:t>) and the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breasts</a:t>
            </a:r>
            <a:r>
              <a:rPr lang="en-GB" dirty="0">
                <a:latin typeface="+mj-lt"/>
              </a:rPr>
              <a:t>. </a:t>
            </a:r>
            <a:r>
              <a:rPr lang="en-GB" dirty="0" smtClean="0">
                <a:latin typeface="+mj-lt"/>
              </a:rPr>
              <a:t>It also deals with issues like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fertility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pregnancy </a:t>
            </a:r>
            <a:r>
              <a:rPr lang="en-GB" dirty="0" smtClean="0">
                <a:latin typeface="+mj-lt"/>
              </a:rPr>
              <a:t>and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contraception</a:t>
            </a:r>
            <a:r>
              <a:rPr lang="en-GB" dirty="0" smtClean="0">
                <a:latin typeface="+mj-lt"/>
              </a:rPr>
              <a:t>.</a:t>
            </a:r>
            <a:endParaRPr lang="en-GB" dirty="0">
              <a:latin typeface="+mj-lt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467704" y="3248117"/>
            <a:ext cx="5277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Gynaecology means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"the science of women". Its counterpart is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andrology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, which deals with medical issues specific to the male reproductive system.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757" y="1682069"/>
            <a:ext cx="5175953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8904818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Resuscitaire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t="2525" b="1917"/>
          <a:stretch/>
        </p:blipFill>
        <p:spPr>
          <a:xfrm>
            <a:off x="7783023" y="1361022"/>
            <a:ext cx="4019510" cy="4978590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813509" y="3757578"/>
            <a:ext cx="2319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​Environmental factors that are controlled:  </a:t>
            </a:r>
            <a:endParaRPr lang="en-GB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temperature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humidity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oxygen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light</a:t>
            </a:r>
            <a:endParaRPr lang="en-GB" dirty="0">
              <a:latin typeface="+mj-lt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467704" y="1436256"/>
            <a:ext cx="5509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A resuscitaire creates a controlled environment to give intensive care to a new-born child who may experience some difficulties. E.g</a:t>
            </a:r>
            <a:r>
              <a:rPr lang="en-GB" dirty="0">
                <a:latin typeface="+mj-lt"/>
              </a:rPr>
              <a:t>. the baby </a:t>
            </a:r>
            <a:r>
              <a:rPr lang="en-GB" dirty="0" smtClean="0">
                <a:latin typeface="+mj-lt"/>
              </a:rPr>
              <a:t>may </a:t>
            </a:r>
            <a:r>
              <a:rPr lang="en-GB" dirty="0">
                <a:latin typeface="+mj-lt"/>
              </a:rPr>
              <a:t>not breath well, maybe due to inadequate oxygenation of the mother’s blood </a:t>
            </a:r>
            <a:r>
              <a:rPr lang="en-GB" dirty="0" smtClean="0">
                <a:latin typeface="+mj-lt"/>
              </a:rPr>
              <a:t>…</a:t>
            </a:r>
            <a:endParaRPr lang="en-GB" dirty="0">
              <a:latin typeface="+mj-lt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4040756" y="3757578"/>
            <a:ext cx="34268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The unit includes 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suction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ventilator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gas flow meter </a:t>
            </a:r>
            <a:endParaRPr lang="en-GB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and optionally more…..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15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 flipV="1">
            <a:off x="476249" y="1256812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4975224" y="2034960"/>
            <a:ext cx="2241551" cy="1473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8800" b="1" dirty="0">
                <a:solidFill>
                  <a:srgbClr val="0059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en-GB" sz="8800" b="1" spc="-50" dirty="0">
              <a:solidFill>
                <a:srgbClr val="00597C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26732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creation of this presentation was supported by a grant from THET: </a:t>
            </a:r>
          </a:p>
          <a:p>
            <a:pPr algn="ctr"/>
            <a:r>
              <a:rPr lang="en-US" dirty="0" smtClean="0"/>
              <a:t>see  </a:t>
            </a:r>
            <a:r>
              <a:rPr lang="en-US" dirty="0">
                <a:hlinkClick r:id="rId2"/>
              </a:rPr>
              <a:t>https://www.thet.org/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35" y="5024011"/>
            <a:ext cx="2555330" cy="10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Gynaecological conditions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8" name="Rechthoek 7"/>
          <p:cNvSpPr/>
          <p:nvPr/>
        </p:nvSpPr>
        <p:spPr>
          <a:xfrm>
            <a:off x="558800" y="2121174"/>
            <a:ext cx="6062133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+mj-lt"/>
              </a:rPr>
              <a:t>Conditions </a:t>
            </a:r>
            <a:r>
              <a:rPr lang="en-US" sz="2000" dirty="0">
                <a:latin typeface="+mj-lt"/>
              </a:rPr>
              <a:t>dealt with by a </a:t>
            </a:r>
            <a:r>
              <a:rPr lang="en-US" sz="2000" dirty="0" smtClean="0">
                <a:latin typeface="+mj-lt"/>
              </a:rPr>
              <a:t>gynaecologist include:</a:t>
            </a:r>
            <a:endParaRPr lang="en-US" sz="20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Cancer</a:t>
            </a:r>
            <a:r>
              <a:rPr lang="en-US" sz="2000" dirty="0" smtClean="0">
                <a:latin typeface="+mj-lt"/>
              </a:rPr>
              <a:t> of </a:t>
            </a:r>
            <a:r>
              <a:rPr lang="en-US" sz="2000" dirty="0">
                <a:latin typeface="+mj-lt"/>
              </a:rPr>
              <a:t>the reproductive organs </a:t>
            </a:r>
            <a:endParaRPr lang="en-US" sz="2000" dirty="0" smtClean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Incontinence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of </a:t>
            </a:r>
            <a:r>
              <a:rPr lang="en-US" sz="2000" dirty="0" smtClean="0">
                <a:latin typeface="+mj-lt"/>
              </a:rPr>
              <a:t>urine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Problems with the </a:t>
            </a: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menstrual periods </a:t>
            </a:r>
            <a:r>
              <a:rPr lang="en-US" sz="2000" dirty="0" smtClean="0">
                <a:latin typeface="+mj-lt"/>
              </a:rPr>
              <a:t>(absent, painful, heavy)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Infertility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+mj-lt"/>
              </a:rPr>
              <a:t>Infections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of the vagina (vaginitis), cervix and </a:t>
            </a:r>
            <a:r>
              <a:rPr lang="en-US" sz="2000" dirty="0" smtClean="0">
                <a:latin typeface="+mj-lt"/>
              </a:rPr>
              <a:t>uterus</a:t>
            </a:r>
            <a:endParaRPr lang="en-US" sz="2000" dirty="0">
              <a:latin typeface="+mj-lt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311" y="1305730"/>
            <a:ext cx="4057093" cy="4057093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7413174" y="5619602"/>
            <a:ext cx="409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+mj-lt"/>
              </a:rPr>
              <a:t>gynaecological</a:t>
            </a:r>
            <a:r>
              <a:rPr lang="en-US" dirty="0" smtClean="0">
                <a:latin typeface="+mj-lt"/>
              </a:rPr>
              <a:t> tools </a:t>
            </a:r>
          </a:p>
          <a:p>
            <a:pPr algn="ctr"/>
            <a:r>
              <a:rPr lang="en-US" dirty="0" smtClean="0">
                <a:latin typeface="+mj-lt"/>
              </a:rPr>
              <a:t>(not considered to be medical equipment)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93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Gynaecological therapies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9" name="Rechthoek 8"/>
          <p:cNvSpPr/>
          <p:nvPr/>
        </p:nvSpPr>
        <p:spPr>
          <a:xfrm>
            <a:off x="379910" y="3012393"/>
            <a:ext cx="10067957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Surgery is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mainstay of gynaecological therapy. Some of the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common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operations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include: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Dilation </a:t>
            </a:r>
            <a:r>
              <a:rPr lang="en-GB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curettage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(removal of the uterine contents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e.g. for completing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partial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miscarriage)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Hysterectomy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(removal of the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uterus)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Oophorectomy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(removal of the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ovaries)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Tubal </a:t>
            </a:r>
            <a:r>
              <a:rPr lang="en-GB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ligation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(a type of permanent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sterilization)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Hysteroscopy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(inspection of the uterine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cavity)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Diagnostic </a:t>
            </a:r>
            <a:r>
              <a:rPr lang="en-GB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laparoscopy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used to diagnose and treat sources of pelvic and abdominal </a:t>
            </a:r>
            <a:r>
              <a:rPr lang="en-GB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pain</a:t>
            </a:r>
          </a:p>
        </p:txBody>
      </p:sp>
      <p:sp>
        <p:nvSpPr>
          <p:cNvPr id="3" name="Rechthoek 2"/>
          <p:cNvSpPr/>
          <p:nvPr/>
        </p:nvSpPr>
        <p:spPr>
          <a:xfrm>
            <a:off x="412130" y="1393698"/>
            <a:ext cx="1084217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As with all surgical specialties, gynaecologists may employ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(drugs) or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surgical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therapies or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hthoek 3"/>
          <p:cNvSpPr/>
          <p:nvPr/>
        </p:nvSpPr>
        <p:spPr>
          <a:xfrm>
            <a:off x="379910" y="2009962"/>
            <a:ext cx="11071479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Standard drug therapies include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antibiotics, diuretics, antihypertensives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, etc. Additionally, gynaecologists make frequent use of specialized 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hormone therapies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, such as hormonal contraception. </a:t>
            </a:r>
          </a:p>
        </p:txBody>
      </p:sp>
    </p:spTree>
    <p:extLst>
      <p:ext uri="{BB962C8B-B14F-4D97-AF65-F5344CB8AC3E}">
        <p14:creationId xmlns:p14="http://schemas.microsoft.com/office/powerpoint/2010/main" val="18829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Obstetrics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55" y="1539490"/>
            <a:ext cx="4327277" cy="458536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6249" y="166477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+mj-lt"/>
              </a:rPr>
              <a:t>Obstetrics </a:t>
            </a:r>
            <a:r>
              <a:rPr lang="en-GB" dirty="0">
                <a:latin typeface="+mj-lt"/>
              </a:rPr>
              <a:t>is the medical profession that deals with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pregnancy,</a:t>
            </a:r>
            <a:r>
              <a:rPr lang="en-GB" dirty="0">
                <a:latin typeface="+mj-lt"/>
              </a:rPr>
              <a:t>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childbirth</a:t>
            </a:r>
            <a:r>
              <a:rPr lang="en-GB" dirty="0">
                <a:latin typeface="+mj-lt"/>
              </a:rPr>
              <a:t>, and the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postpartum period </a:t>
            </a:r>
            <a:r>
              <a:rPr lang="en-GB" dirty="0">
                <a:latin typeface="+mj-lt"/>
              </a:rPr>
              <a:t>(including care of the </a:t>
            </a:r>
            <a:r>
              <a:rPr lang="en-GB" dirty="0" smtClean="0">
                <a:latin typeface="+mj-lt"/>
              </a:rPr>
              <a:t>new-born). 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As </a:t>
            </a:r>
            <a:r>
              <a:rPr lang="en-GB" dirty="0">
                <a:latin typeface="+mj-lt"/>
              </a:rPr>
              <a:t>a medical specialty, obstetrics is combined with gynaecology under the discipline known as obstetrics and gynaecology (OB/GYN). Almost all gynaecologists are also obstetricians. </a:t>
            </a:r>
            <a:endParaRPr lang="en-GB" dirty="0" smtClean="0">
              <a:latin typeface="+mj-lt"/>
            </a:endParaRPr>
          </a:p>
          <a:p>
            <a:endParaRPr lang="en-GB" dirty="0">
              <a:latin typeface="+mj-lt"/>
            </a:endParaRPr>
          </a:p>
          <a:p>
            <a:pPr lvl="0"/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Midwifery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is an associated health profession. Traditionally, midwifes focus on support of childbirth and are not as highly trained as </a:t>
            </a:r>
            <a:r>
              <a:rPr lang="en-GB" dirty="0" err="1">
                <a:solidFill>
                  <a:srgbClr val="000000"/>
                </a:solidFill>
                <a:latin typeface="Calibri Light" panose="020F0302020204030204"/>
              </a:rPr>
              <a:t>ob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/</a:t>
            </a:r>
            <a:r>
              <a:rPr lang="en-GB" dirty="0" err="1">
                <a:solidFill>
                  <a:srgbClr val="000000"/>
                </a:solidFill>
                <a:latin typeface="Calibri Light" panose="020F0302020204030204"/>
              </a:rPr>
              <a:t>gyn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 specialists. </a:t>
            </a:r>
          </a:p>
        </p:txBody>
      </p:sp>
    </p:spTree>
    <p:extLst>
      <p:ext uri="{BB962C8B-B14F-4D97-AF65-F5344CB8AC3E}">
        <p14:creationId xmlns:p14="http://schemas.microsoft.com/office/powerpoint/2010/main" val="40270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Obstetrics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Gynaecology and Obstetrics equipment</a:t>
            </a:r>
            <a:endParaRPr lang="en-GB" sz="2000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5" name="Rechthoek 4"/>
          <p:cNvSpPr/>
          <p:nvPr/>
        </p:nvSpPr>
        <p:spPr>
          <a:xfrm>
            <a:off x="412130" y="1448388"/>
            <a:ext cx="50016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Pre-natal care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important in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screening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en-GB" dirty="0" err="1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compli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-cations.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can include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routine office visits with physical exams and routine lab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tests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such as: ultrasound, blood analysis, venereal disease, HIV, Down’s syndrome, …</a:t>
            </a:r>
            <a:endParaRPr lang="en-US" dirty="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12130" y="3087354"/>
            <a:ext cx="5001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Induction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 method of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prematurely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stimulating labour in a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woman, for clinical reasons, by means of drugs. Induction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may occur any time after 34 weeks of gestation if the risk to the fetus or mother is greater than the risk of delivering a premature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fetus.</a:t>
            </a:r>
            <a:endParaRPr lang="en-US" dirty="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12129" y="4703894"/>
            <a:ext cx="5001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During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labor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, the obstetrician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monitors progress, provides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pain relief,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surgically assists the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labor, by forceps or the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vacuum extractor of Caesarean section (see chart). </a:t>
            </a:r>
            <a:endParaRPr lang="en-US" dirty="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387" y="1408820"/>
            <a:ext cx="6397413" cy="49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8904818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Fetal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cardiac development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Vital Signs</a:t>
            </a:r>
            <a:endParaRPr lang="en-GB" sz="2000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7" y="2036778"/>
            <a:ext cx="2351961" cy="2449121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289" y="2027538"/>
            <a:ext cx="2669939" cy="263302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536" y="2017586"/>
            <a:ext cx="2411962" cy="266731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368" y="2017434"/>
            <a:ext cx="2271349" cy="2513471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5228" y="2016110"/>
            <a:ext cx="2352128" cy="2639845"/>
          </a:xfrm>
          <a:prstGeom prst="rect">
            <a:avLst/>
          </a:prstGeom>
        </p:spPr>
      </p:pic>
      <p:sp>
        <p:nvSpPr>
          <p:cNvPr id="25" name="Rechthoek 24"/>
          <p:cNvSpPr/>
          <p:nvPr/>
        </p:nvSpPr>
        <p:spPr>
          <a:xfrm>
            <a:off x="767895" y="5164457"/>
            <a:ext cx="10334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The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Heart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and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Circulatory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S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ystem </a:t>
            </a:r>
            <a:r>
              <a:rPr lang="en-GB" dirty="0">
                <a:latin typeface="+mj-lt"/>
              </a:rPr>
              <a:t>are among the first organs to develop in the </a:t>
            </a:r>
            <a:r>
              <a:rPr lang="en-GB" dirty="0" smtClean="0">
                <a:latin typeface="+mj-lt"/>
              </a:rPr>
              <a:t>fetus;  </a:t>
            </a:r>
          </a:p>
          <a:p>
            <a:pPr algn="ctr"/>
            <a:r>
              <a:rPr lang="en-GB" dirty="0" smtClean="0">
                <a:latin typeface="+mj-lt"/>
              </a:rPr>
              <a:t>they </a:t>
            </a:r>
            <a:r>
              <a:rPr lang="en-GB" dirty="0">
                <a:latin typeface="+mj-lt"/>
              </a:rPr>
              <a:t>normally appear during the 3rd or 4th week of </a:t>
            </a:r>
            <a:r>
              <a:rPr lang="en-GB" dirty="0" smtClean="0">
                <a:latin typeface="+mj-lt"/>
              </a:rPr>
              <a:t>life. </a:t>
            </a:r>
          </a:p>
          <a:p>
            <a:pPr algn="ctr"/>
            <a:r>
              <a:rPr lang="en-GB" dirty="0" smtClean="0">
                <a:latin typeface="+mj-lt"/>
              </a:rPr>
              <a:t>The heart rate is also one of the easiest parameters to measure in a fetus.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94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11168130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Fetal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circulation and placenta </a:t>
            </a:r>
            <a:r>
              <a:rPr lang="en-GB" sz="36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(maternal circulation)</a:t>
            </a:r>
            <a:endParaRPr lang="en-GB" sz="36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51284"/>
            <a:ext cx="9696574" cy="3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Vital Signs</a:t>
            </a:r>
            <a:endParaRPr lang="en-GB" sz="2000" dirty="0"/>
          </a:p>
        </p:txBody>
      </p:sp>
      <p:sp>
        <p:nvSpPr>
          <p:cNvPr id="25" name="Rechthoek 24"/>
          <p:cNvSpPr/>
          <p:nvPr/>
        </p:nvSpPr>
        <p:spPr>
          <a:xfrm>
            <a:off x="223618" y="5514301"/>
            <a:ext cx="4788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>
                <a:latin typeface="+mj-lt"/>
              </a:rPr>
              <a:t>ar</a:t>
            </a:r>
            <a:r>
              <a:rPr lang="en-GB" dirty="0" smtClean="0">
                <a:latin typeface="+mj-lt"/>
              </a:rPr>
              <a:t> </a:t>
            </a:r>
            <a:r>
              <a:rPr lang="en-GB" dirty="0">
                <a:latin typeface="+mj-lt"/>
              </a:rPr>
              <a:t>during the 3rd or 4th week of </a:t>
            </a:r>
            <a:r>
              <a:rPr lang="en-GB" dirty="0" smtClean="0">
                <a:latin typeface="+mj-lt"/>
              </a:rPr>
              <a:t>life. </a:t>
            </a:r>
            <a:endParaRPr lang="en-US" dirty="0">
              <a:latin typeface="+mj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8" y="1370666"/>
            <a:ext cx="5242103" cy="464951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90" y="2002516"/>
            <a:ext cx="5314789" cy="383117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992777" y="1390720"/>
            <a:ext cx="1915886" cy="42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/>
          <p:cNvSpPr txBox="1"/>
          <p:nvPr/>
        </p:nvSpPr>
        <p:spPr>
          <a:xfrm>
            <a:off x="6275672" y="5879225"/>
            <a:ext cx="542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detail of umbilical cord (vein, arteries) and placenta</a:t>
            </a:r>
            <a:endParaRPr lang="en-US" dirty="0">
              <a:latin typeface="+mj-l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643" y="80229"/>
            <a:ext cx="1863504" cy="16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2015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8904818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Fetal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cardiac development: disease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 smtClean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Vital Signs</a:t>
            </a:r>
            <a:endParaRPr lang="en-GB" sz="2000" dirty="0"/>
          </a:p>
        </p:txBody>
      </p:sp>
      <p:sp>
        <p:nvSpPr>
          <p:cNvPr id="26" name="Rechthoek 25"/>
          <p:cNvSpPr/>
          <p:nvPr/>
        </p:nvSpPr>
        <p:spPr>
          <a:xfrm>
            <a:off x="223617" y="5654983"/>
            <a:ext cx="1107651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Common examples of CHD are the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Atrial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Septal Defect </a:t>
            </a:r>
            <a:r>
              <a:rPr lang="en-GB" dirty="0" smtClean="0">
                <a:latin typeface="+mj-lt"/>
              </a:rPr>
              <a:t>and the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Ventricular Septal Defect </a:t>
            </a:r>
            <a:r>
              <a:rPr lang="en-GB" dirty="0" smtClean="0">
                <a:latin typeface="+mj-lt"/>
              </a:rPr>
              <a:t>where a defect (‘hole’) </a:t>
            </a:r>
          </a:p>
          <a:p>
            <a:pPr algn="ctr"/>
            <a:r>
              <a:rPr lang="en-GB" dirty="0" smtClean="0">
                <a:latin typeface="+mj-lt"/>
              </a:rPr>
              <a:t>in the muscle between left and right heart chambers (the ‘septum’) causes inefficient pump function of the heart. </a:t>
            </a:r>
            <a:endParaRPr lang="en-US" dirty="0">
              <a:latin typeface="+mj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05" y="1786741"/>
            <a:ext cx="8958498" cy="379733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3617" y="1346500"/>
            <a:ext cx="11635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About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1 in 125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babies has a – more or less serious - heart defect at birth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. This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is called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‘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Congenital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H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eart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D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isease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’ (CHD). 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76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2355</TotalTime>
  <Words>1587</Words>
  <Application>Microsoft Office PowerPoint</Application>
  <PresentationFormat>Widescreen</PresentationFormat>
  <Paragraphs>161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Terugblik</vt:lpstr>
      <vt:lpstr>Gynaecology and Obstetrics equipment</vt:lpstr>
      <vt:lpstr>Gynaecology</vt:lpstr>
      <vt:lpstr>Gynaecological conditions</vt:lpstr>
      <vt:lpstr>Gynaecological therapies</vt:lpstr>
      <vt:lpstr>Obstetrics</vt:lpstr>
      <vt:lpstr>Obstetrics</vt:lpstr>
      <vt:lpstr>Fetal cardiac development</vt:lpstr>
      <vt:lpstr>Fetal circulation and placenta (maternal circulation)</vt:lpstr>
      <vt:lpstr>Fetal cardiac development: disease</vt:lpstr>
      <vt:lpstr>Equipment used in gynaecology (next to that used during general surgery)</vt:lpstr>
      <vt:lpstr>Laparoscope</vt:lpstr>
      <vt:lpstr>Insufflator</vt:lpstr>
      <vt:lpstr>Vaginal ultrasound </vt:lpstr>
      <vt:lpstr>Equipment used in obstetrics</vt:lpstr>
      <vt:lpstr>Transabdominal ultrasound imaging during pregnancy</vt:lpstr>
      <vt:lpstr>Endo-vaginal  ultrasound imaging during pregnancy </vt:lpstr>
      <vt:lpstr>Foetal (heart) monitor</vt:lpstr>
      <vt:lpstr>Vacuum extractor and pump</vt:lpstr>
      <vt:lpstr>Incubator</vt:lpstr>
      <vt:lpstr>Resuscitaire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 Mol</dc:creator>
  <cp:lastModifiedBy>Chris Mol</cp:lastModifiedBy>
  <cp:revision>208</cp:revision>
  <dcterms:created xsi:type="dcterms:W3CDTF">2014-11-03T16:21:19Z</dcterms:created>
  <dcterms:modified xsi:type="dcterms:W3CDTF">2020-03-18T13:49:21Z</dcterms:modified>
</cp:coreProperties>
</file>